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3" r:id="rId4"/>
    <p:sldId id="264" r:id="rId5"/>
    <p:sldId id="262" r:id="rId6"/>
    <p:sldId id="265" r:id="rId7"/>
    <p:sldId id="258" r:id="rId8"/>
    <p:sldId id="260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 autoAdjust="0"/>
    <p:restoredTop sz="94676" autoAdjust="0"/>
  </p:normalViewPr>
  <p:slideViewPr>
    <p:cSldViewPr>
      <p:cViewPr varScale="1">
        <p:scale>
          <a:sx n="158" d="100"/>
          <a:sy n="158" d="100"/>
        </p:scale>
        <p:origin x="-64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92B004AA-2FCE-4C6F-9336-7566ED854E9D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08331276-BBF7-43A5-A574-D8E77924757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nerdwallet.com/blog/finance/credit-score/people-countries-credit-cards-american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allup.com/poll/154340/credit-cards-formal-loans-rare-developing-countries.asp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420035" cy="1702160"/>
          </a:xfrm>
        </p:spPr>
        <p:txBody>
          <a:bodyPr>
            <a:normAutofit fontScale="90000"/>
          </a:bodyPr>
          <a:lstStyle/>
          <a:p>
            <a:pPr algn="ctr"/>
            <a:r>
              <a:rPr lang="en-US" strike="sngStrike" dirty="0" smtClean="0">
                <a:solidFill>
                  <a:schemeClr val="tx1"/>
                </a:solidFill>
              </a:rPr>
              <a:t/>
            </a:r>
            <a:br>
              <a:rPr lang="en-US" strike="sngStrike" dirty="0" smtClean="0">
                <a:solidFill>
                  <a:schemeClr val="tx1"/>
                </a:solidFill>
              </a:rPr>
            </a:br>
            <a:r>
              <a:rPr lang="en-US" sz="2700" b="1" dirty="0" smtClean="0">
                <a:solidFill>
                  <a:schemeClr val="tx1"/>
                </a:solidFill>
              </a:rPr>
              <a:t>Consumer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2700" b="1" dirty="0">
                <a:solidFill>
                  <a:schemeClr val="tx1"/>
                </a:solidFill>
              </a:rPr>
              <a:t>c</a:t>
            </a:r>
            <a:r>
              <a:rPr lang="en-US" sz="2700" b="1" dirty="0" smtClean="0">
                <a:solidFill>
                  <a:schemeClr val="tx1"/>
                </a:solidFill>
              </a:rPr>
              <a:t>redit card debt in America compared with that in other countries </a:t>
            </a:r>
            <a:br>
              <a:rPr lang="en-US" sz="2700" b="1" dirty="0" smtClean="0">
                <a:solidFill>
                  <a:schemeClr val="tx1"/>
                </a:solidFill>
              </a:rPr>
            </a:br>
            <a:r>
              <a:rPr lang="en-US" sz="1600" b="1" dirty="0" smtClean="0">
                <a:solidFill>
                  <a:schemeClr val="tx1"/>
                </a:solidFill>
              </a:rPr>
              <a:t>Case study </a:t>
            </a:r>
            <a:r>
              <a:rPr lang="en-US" sz="1600" b="1" dirty="0" smtClean="0">
                <a:solidFill>
                  <a:schemeClr val="tx1"/>
                </a:solidFill>
              </a:rPr>
              <a:t>of </a:t>
            </a:r>
            <a:r>
              <a:rPr lang="en-US" sz="1600" b="1" dirty="0" smtClean="0">
                <a:solidFill>
                  <a:srgbClr val="FF0000"/>
                </a:solidFill>
              </a:rPr>
              <a:t>improperly</a:t>
            </a:r>
            <a:r>
              <a:rPr lang="en-US" sz="1600" b="1" dirty="0" smtClean="0">
                <a:solidFill>
                  <a:schemeClr val="tx1"/>
                </a:solidFill>
              </a:rPr>
              <a:t> </a:t>
            </a:r>
            <a:r>
              <a:rPr lang="en-US" sz="1600" b="1" dirty="0" smtClean="0">
                <a:solidFill>
                  <a:schemeClr val="tx1"/>
                </a:solidFill>
              </a:rPr>
              <a:t>designed and implemented Research</a:t>
            </a:r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Raj Srinivasan, Natarajan Shankar, Chris Miller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https://www.nerdwallet.com/blog/finance/credit-score/people-countries-credit-cards-americans/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155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23900"/>
            <a:ext cx="8001000" cy="762000"/>
          </a:xfrm>
        </p:spPr>
        <p:txBody>
          <a:bodyPr>
            <a:no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Do People In Other Countries Use Credit Cards As Much As Americans</a:t>
            </a:r>
            <a:r>
              <a:rPr lang="en-US" sz="2000" b="1" dirty="0" smtClean="0">
                <a:solidFill>
                  <a:srgbClr val="C00000"/>
                </a:solidFill>
              </a:rPr>
              <a:t>?</a:t>
            </a:r>
            <a:r>
              <a:rPr lang="en-US" sz="2000" dirty="0" smtClean="0">
                <a:solidFill>
                  <a:srgbClr val="C00000"/>
                </a:solidFill>
              </a:rPr>
              <a:t> </a:t>
            </a:r>
            <a:r>
              <a:rPr lang="en-US" sz="2000" b="1" dirty="0" smtClean="0">
                <a:solidFill>
                  <a:srgbClr val="C00000"/>
                </a:solidFill>
              </a:rPr>
              <a:t>–</a:t>
            </a:r>
            <a:r>
              <a:rPr lang="en-US" sz="2000" dirty="0" smtClean="0">
                <a:solidFill>
                  <a:srgbClr val="C00000"/>
                </a:solidFill>
              </a:rPr>
              <a:t> </a:t>
            </a:r>
            <a:r>
              <a:rPr lang="en-US" sz="2000" b="1" i="1" dirty="0" smtClean="0">
                <a:solidFill>
                  <a:srgbClr val="C00000"/>
                </a:solidFill>
              </a:rPr>
              <a:t>survey introduction</a:t>
            </a:r>
            <a:endParaRPr lang="en-US" sz="2000" b="1" i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19200"/>
            <a:ext cx="7239000" cy="4572000"/>
          </a:xfrm>
        </p:spPr>
        <p:txBody>
          <a:bodyPr>
            <a:normAutofit/>
          </a:bodyPr>
          <a:lstStyle/>
          <a:p>
            <a:endParaRPr lang="en-US" sz="1600" b="1" dirty="0">
              <a:solidFill>
                <a:srgbClr val="FF0000"/>
              </a:solidFill>
            </a:endParaRPr>
          </a:p>
          <a:p>
            <a:endParaRPr lang="en-US" sz="1600" b="1" dirty="0" smtClean="0">
              <a:solidFill>
                <a:srgbClr val="FF0000"/>
              </a:solidFill>
            </a:endParaRPr>
          </a:p>
          <a:p>
            <a:r>
              <a:rPr lang="en-US" sz="1400" dirty="0" smtClean="0"/>
              <a:t>Article claims </a:t>
            </a:r>
            <a:r>
              <a:rPr lang="en-US" sz="1400" dirty="0" smtClean="0">
                <a:solidFill>
                  <a:srgbClr val="FF0000"/>
                </a:solidFill>
              </a:rPr>
              <a:t>that significantly higher </a:t>
            </a:r>
            <a:r>
              <a:rPr lang="en-US" sz="1400" dirty="0" smtClean="0"/>
              <a:t>American </a:t>
            </a:r>
            <a:r>
              <a:rPr lang="en-US" sz="1400" strike="sngStrike" dirty="0" smtClean="0">
                <a:solidFill>
                  <a:srgbClr val="FF0000"/>
                </a:solidFill>
              </a:rPr>
              <a:t>credit card </a:t>
            </a:r>
            <a:r>
              <a:rPr lang="en-US" sz="1400" dirty="0" smtClean="0">
                <a:solidFill>
                  <a:srgbClr val="FF0000"/>
                </a:solidFill>
              </a:rPr>
              <a:t>debt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en-US" sz="1400" dirty="0" smtClean="0"/>
              <a:t>use </a:t>
            </a:r>
            <a:r>
              <a:rPr lang="en-US" sz="1400" dirty="0" smtClean="0"/>
              <a:t>is result of:</a:t>
            </a:r>
          </a:p>
          <a:p>
            <a:pPr marL="365760" lvl="1" indent="0">
              <a:buNone/>
            </a:pPr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 smtClean="0"/>
          </a:p>
        </p:txBody>
      </p:sp>
      <p:sp>
        <p:nvSpPr>
          <p:cNvPr id="4" name="AutoShape 2" descr="http://cdn.xl.thumbs.canstockphoto.com/canstock10082022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http://cdn.xl.thumbs.canstockphoto.com/canstock10082022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http://cdn.xl.thumbs.canstockphoto.com/canstock10082022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http://cdn.xl.thumbs.canstockphoto.com/canstock10082022.jp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657176"/>
            <a:ext cx="1689100" cy="15338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2813050"/>
            <a:ext cx="2068473" cy="13779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868584" y="2209800"/>
            <a:ext cx="3742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 smtClean="0"/>
              <a:t>Financial </a:t>
            </a:r>
            <a:r>
              <a:rPr lang="en-US" sz="1400" u="sng" dirty="0" smtClean="0"/>
              <a:t>infrastructure </a:t>
            </a:r>
            <a:r>
              <a:rPr lang="en-US" sz="1400" u="sng" dirty="0" smtClean="0">
                <a:solidFill>
                  <a:srgbClr val="FF0000"/>
                </a:solidFill>
              </a:rPr>
              <a:t>making</a:t>
            </a:r>
            <a:r>
              <a:rPr lang="en-US" sz="1400" u="sng" dirty="0" smtClean="0"/>
              <a:t> </a:t>
            </a:r>
            <a:r>
              <a:rPr lang="en-US" sz="1400" u="sng" dirty="0" smtClean="0"/>
              <a:t>it easier to obtain debt</a:t>
            </a:r>
            <a:endParaRPr lang="en-US" sz="1400" u="sng" dirty="0"/>
          </a:p>
        </p:txBody>
      </p:sp>
      <p:sp>
        <p:nvSpPr>
          <p:cNvPr id="14" name="TextBox 13"/>
          <p:cNvSpPr txBox="1"/>
          <p:nvPr/>
        </p:nvSpPr>
        <p:spPr>
          <a:xfrm>
            <a:off x="990600" y="2209800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400" u="sng" dirty="0"/>
              <a:t>Cultural acceptance towards debt</a:t>
            </a:r>
            <a:r>
              <a:rPr lang="en-US" sz="1400" dirty="0"/>
              <a:t>	</a:t>
            </a:r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209800" y="4964668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USA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209800" y="5433536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China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209800" y="5879068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France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984486" y="4338620"/>
            <a:ext cx="26709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 smtClean="0"/>
              <a:t>Data </a:t>
            </a:r>
            <a:r>
              <a:rPr lang="en-US" sz="1400" u="sng" dirty="0" smtClean="0"/>
              <a:t>Presented in the article</a:t>
            </a:r>
            <a:endParaRPr lang="en-US" sz="1400" u="sng" dirty="0"/>
          </a:p>
        </p:txBody>
      </p:sp>
      <p:sp>
        <p:nvSpPr>
          <p:cNvPr id="19" name="TextBox 18"/>
          <p:cNvSpPr txBox="1"/>
          <p:nvPr/>
        </p:nvSpPr>
        <p:spPr>
          <a:xfrm>
            <a:off x="4191000" y="4646397"/>
            <a:ext cx="3201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 dirty="0" smtClean="0"/>
              <a:t>Avg. Credit Card Debt/ Household</a:t>
            </a:r>
            <a:endParaRPr lang="en-US" sz="1400" u="sng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0" y="4953000"/>
            <a:ext cx="1007288" cy="435652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236383" y="5030234"/>
            <a:ext cx="1545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$9K-$15K</a:t>
            </a:r>
            <a:endParaRPr lang="en-US" sz="14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0" y="5431748"/>
            <a:ext cx="1007288" cy="43565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5410200" y="5483423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$297</a:t>
            </a:r>
            <a:endParaRPr lang="en-US" sz="14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600" y="5888948"/>
            <a:ext cx="1007288" cy="435652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5410200" y="5940623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$267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09299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1000"/>
            <a:ext cx="7924800" cy="609600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Shortcomings/Issues with the research question and the analysis framework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66800"/>
            <a:ext cx="8229600" cy="5029200"/>
          </a:xfrm>
        </p:spPr>
        <p:txBody>
          <a:bodyPr>
            <a:normAutofit/>
          </a:bodyPr>
          <a:lstStyle/>
          <a:p>
            <a:r>
              <a:rPr lang="en-US" sz="1600" b="1" dirty="0">
                <a:solidFill>
                  <a:srgbClr val="000000"/>
                </a:solidFill>
              </a:rPr>
              <a:t>Q</a:t>
            </a:r>
            <a:r>
              <a:rPr lang="en-US" sz="1600" b="1" dirty="0" smtClean="0">
                <a:solidFill>
                  <a:srgbClr val="000000"/>
                </a:solidFill>
              </a:rPr>
              <a:t>ualitative method used </a:t>
            </a:r>
            <a:r>
              <a:rPr lang="en-US" sz="1600" b="1" dirty="0">
                <a:solidFill>
                  <a:srgbClr val="000000"/>
                </a:solidFill>
              </a:rPr>
              <a:t>in this survey can </a:t>
            </a:r>
            <a:r>
              <a:rPr lang="en-US" sz="1600" b="1" dirty="0" smtClean="0">
                <a:solidFill>
                  <a:srgbClr val="000000"/>
                </a:solidFill>
              </a:rPr>
              <a:t>only provide:</a:t>
            </a:r>
            <a:endParaRPr lang="en-US" sz="1600" b="1" dirty="0" smtClean="0">
              <a:solidFill>
                <a:srgbClr val="000000"/>
              </a:solidFill>
              <a:hlinkClick r:id="rId2"/>
            </a:endParaRPr>
          </a:p>
          <a:p>
            <a:endParaRPr lang="en-US" sz="1600" b="1" dirty="0">
              <a:solidFill>
                <a:srgbClr val="FF0000"/>
              </a:solidFill>
              <a:hlinkClick r:id="rId2"/>
            </a:endParaRPr>
          </a:p>
          <a:p>
            <a:endParaRPr lang="en-US" sz="1600" b="1" dirty="0" smtClean="0">
              <a:solidFill>
                <a:srgbClr val="FF0000"/>
              </a:solidFill>
              <a:hlinkClick r:id="rId2"/>
            </a:endParaRPr>
          </a:p>
          <a:p>
            <a:endParaRPr lang="en-US" sz="1600" b="1" dirty="0">
              <a:solidFill>
                <a:srgbClr val="FF0000"/>
              </a:solidFill>
              <a:hlinkClick r:id="rId2"/>
            </a:endParaRPr>
          </a:p>
          <a:p>
            <a:endParaRPr lang="en-US" sz="1600" b="1" dirty="0" smtClean="0">
              <a:solidFill>
                <a:srgbClr val="FF0000"/>
              </a:solidFill>
              <a:hlinkClick r:id="rId2"/>
            </a:endParaRPr>
          </a:p>
          <a:p>
            <a:endParaRPr lang="en-US" sz="1600" b="1" dirty="0">
              <a:solidFill>
                <a:srgbClr val="FF0000"/>
              </a:solidFill>
              <a:hlinkClick r:id="rId2"/>
            </a:endParaRPr>
          </a:p>
          <a:p>
            <a:endParaRPr lang="en-US" sz="1600" b="1" dirty="0" smtClean="0">
              <a:solidFill>
                <a:srgbClr val="FF0000"/>
              </a:solidFill>
              <a:hlinkClick r:id="rId2"/>
            </a:endParaRPr>
          </a:p>
          <a:p>
            <a:endParaRPr lang="en-US" sz="1600" b="1" dirty="0" smtClean="0">
              <a:solidFill>
                <a:srgbClr val="FF0000"/>
              </a:solidFill>
              <a:hlinkClick r:id="rId2"/>
            </a:endParaRPr>
          </a:p>
          <a:p>
            <a:r>
              <a:rPr lang="en-US" sz="1600" b="1" dirty="0" smtClean="0">
                <a:solidFill>
                  <a:srgbClr val="FF0000"/>
                </a:solidFill>
                <a:hlinkClick r:id="rId2"/>
              </a:rPr>
              <a:t>Consu</a:t>
            </a:r>
            <a:r>
              <a:rPr lang="en-US" sz="1600" b="1" dirty="0" smtClean="0">
                <a:solidFill>
                  <a:srgbClr val="FF0000"/>
                </a:solidFill>
                <a:hlinkClick r:id="rId2"/>
              </a:rPr>
              <a:t>mers in other countries have forms of debt that are not credit card centric, not accounted for in this survey. </a:t>
            </a:r>
            <a:r>
              <a:rPr lang="en-US" sz="1600" b="1" dirty="0" smtClean="0">
                <a:solidFill>
                  <a:srgbClr val="000000"/>
                </a:solidFill>
                <a:hlinkClick r:id="rId2"/>
              </a:rPr>
              <a:t>Gallup </a:t>
            </a:r>
            <a:r>
              <a:rPr lang="en-US" sz="1600" b="1" dirty="0">
                <a:solidFill>
                  <a:srgbClr val="000000"/>
                </a:solidFill>
                <a:hlinkClick r:id="rId2"/>
              </a:rPr>
              <a:t>Poll </a:t>
            </a:r>
            <a:r>
              <a:rPr lang="en-US" sz="1600" b="1" dirty="0" smtClean="0">
                <a:solidFill>
                  <a:srgbClr val="000000"/>
                </a:solidFill>
              </a:rPr>
              <a:t>in </a:t>
            </a:r>
            <a:r>
              <a:rPr lang="en-US" sz="1600" b="1" dirty="0">
                <a:solidFill>
                  <a:srgbClr val="000000"/>
                </a:solidFill>
              </a:rPr>
              <a:t>developing countries shows data that will significantly change the integrity of </a:t>
            </a:r>
            <a:r>
              <a:rPr lang="en-US" sz="1600" b="1" dirty="0" smtClean="0">
                <a:solidFill>
                  <a:srgbClr val="000000"/>
                </a:solidFill>
              </a:rPr>
              <a:t>this survey</a:t>
            </a:r>
            <a:endParaRPr lang="en-US" sz="1600" b="1" dirty="0">
              <a:solidFill>
                <a:srgbClr val="FF0000"/>
              </a:solidFill>
            </a:endParaRPr>
          </a:p>
          <a:p>
            <a:endParaRPr lang="en-US" sz="1600" b="1" dirty="0" smtClean="0">
              <a:solidFill>
                <a:srgbClr val="FF0000"/>
              </a:solidFill>
              <a:hlinkClick r:id="rId2"/>
            </a:endParaRPr>
          </a:p>
          <a:p>
            <a:endParaRPr lang="en-US" sz="1600" b="1" dirty="0">
              <a:solidFill>
                <a:srgbClr val="FF0000"/>
              </a:solidFill>
              <a:hlinkClick r:id="rId2"/>
            </a:endParaRPr>
          </a:p>
          <a:p>
            <a:pPr marL="68580" indent="0">
              <a:buNone/>
            </a:pPr>
            <a:endParaRPr lang="en-US" sz="1600" b="1" dirty="0" smtClean="0">
              <a:solidFill>
                <a:srgbClr val="FF0000"/>
              </a:solidFill>
              <a:hlinkClick r:id="rId2"/>
            </a:endParaRPr>
          </a:p>
          <a:p>
            <a:r>
              <a:rPr lang="en-US" sz="1600" b="1" dirty="0" smtClean="0">
                <a:solidFill>
                  <a:srgbClr val="000000"/>
                </a:solidFill>
              </a:rPr>
              <a:t>Cause-Effect mix-up: Societal </a:t>
            </a:r>
            <a:r>
              <a:rPr lang="en-US" sz="1600" b="1" dirty="0" smtClean="0">
                <a:solidFill>
                  <a:srgbClr val="000000"/>
                </a:solidFill>
              </a:rPr>
              <a:t>acceptance </a:t>
            </a:r>
            <a:r>
              <a:rPr lang="en-US" sz="1600" b="1" dirty="0" smtClean="0">
                <a:solidFill>
                  <a:srgbClr val="FF0000"/>
                </a:solidFill>
              </a:rPr>
              <a:t>of credit cards </a:t>
            </a:r>
            <a:r>
              <a:rPr lang="en-US" sz="1600" b="1" dirty="0" smtClean="0">
                <a:solidFill>
                  <a:srgbClr val="000000"/>
                </a:solidFill>
              </a:rPr>
              <a:t>is the effect </a:t>
            </a:r>
            <a:r>
              <a:rPr lang="en-US" sz="1600" b="1" dirty="0" smtClean="0">
                <a:solidFill>
                  <a:srgbClr val="000000"/>
                </a:solidFill>
              </a:rPr>
              <a:t>of </a:t>
            </a:r>
            <a:r>
              <a:rPr lang="en-US" sz="1600" b="1" dirty="0" smtClean="0">
                <a:solidFill>
                  <a:srgbClr val="FF0000"/>
                </a:solidFill>
              </a:rPr>
              <a:t>country financial infrastructure</a:t>
            </a:r>
            <a:r>
              <a:rPr lang="en-US" sz="1600" b="1" dirty="0" smtClean="0">
                <a:solidFill>
                  <a:srgbClr val="000000"/>
                </a:solidFill>
              </a:rPr>
              <a:t> but is </a:t>
            </a:r>
            <a:r>
              <a:rPr lang="en-US" sz="1600" b="1" dirty="0" smtClean="0">
                <a:solidFill>
                  <a:srgbClr val="FF0000"/>
                </a:solidFill>
              </a:rPr>
              <a:t>not a true indicator of consumer debt</a:t>
            </a:r>
            <a:endParaRPr lang="en-US" sz="1600" b="1" dirty="0">
              <a:solidFill>
                <a:srgbClr val="FF0000"/>
              </a:solidFill>
              <a:hlinkClick r:id="rId2"/>
            </a:endParaRPr>
          </a:p>
          <a:p>
            <a:endParaRPr lang="en-US" sz="1600" b="1" dirty="0" smtClean="0">
              <a:solidFill>
                <a:srgbClr val="C00000"/>
              </a:solidFill>
              <a:hlinkClick r:id="rId2"/>
            </a:endParaRPr>
          </a:p>
          <a:p>
            <a:pPr marL="68580" indent="0">
              <a:buNone/>
            </a:pPr>
            <a:endParaRPr lang="en-US" sz="1600" b="1" dirty="0" smtClean="0">
              <a:solidFill>
                <a:srgbClr val="C00000"/>
              </a:solidFill>
              <a:hlinkClick r:id="rId2"/>
            </a:endParaRPr>
          </a:p>
          <a:p>
            <a:pPr marL="68580" indent="0">
              <a:buNone/>
            </a:pPr>
            <a:endParaRPr lang="en-US" sz="1600" b="1" dirty="0" smtClean="0">
              <a:solidFill>
                <a:srgbClr val="C00000"/>
              </a:solidFill>
              <a:hlinkClick r:id="rId2"/>
            </a:endParaRPr>
          </a:p>
          <a:p>
            <a:pPr marL="68580" indent="0">
              <a:buNone/>
            </a:pPr>
            <a:endParaRPr lang="en-US" sz="1600" b="1" dirty="0" smtClean="0">
              <a:solidFill>
                <a:srgbClr val="C00000"/>
              </a:solidFill>
              <a:hlinkClick r:id="rId2"/>
            </a:endParaRPr>
          </a:p>
          <a:p>
            <a:endParaRPr lang="en-US" sz="1600" b="1" dirty="0" smtClean="0">
              <a:solidFill>
                <a:srgbClr val="FF0000"/>
              </a:solidFill>
            </a:endParaRPr>
          </a:p>
          <a:p>
            <a:pPr marL="68580" indent="0">
              <a:buNone/>
            </a:pPr>
            <a:endParaRPr lang="en-US" sz="1600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2582926"/>
              </p:ext>
            </p:extLst>
          </p:nvPr>
        </p:nvGraphicFramePr>
        <p:xfrm>
          <a:off x="1371600" y="4343400"/>
          <a:ext cx="60960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174430"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solidFill>
                            <a:srgbClr val="C00000"/>
                          </a:solidFill>
                        </a:rPr>
                        <a:t>Developing Economies</a:t>
                      </a:r>
                      <a:endParaRPr lang="en-US" sz="1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solidFill>
                            <a:srgbClr val="C00000"/>
                          </a:solidFill>
                        </a:rPr>
                        <a:t>Developed Economies</a:t>
                      </a:r>
                      <a:endParaRPr lang="en-US" sz="1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17443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solidFill>
                            <a:srgbClr val="C00000"/>
                          </a:solidFill>
                        </a:rPr>
                        <a:t>Credit Card Owners</a:t>
                      </a:r>
                      <a:endParaRPr lang="en-US" sz="1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solidFill>
                            <a:srgbClr val="C00000"/>
                          </a:solidFill>
                        </a:rPr>
                        <a:t>7%</a:t>
                      </a:r>
                      <a:endParaRPr lang="en-US" sz="1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solidFill>
                            <a:srgbClr val="C00000"/>
                          </a:solidFill>
                        </a:rPr>
                        <a:t>50%</a:t>
                      </a:r>
                      <a:endParaRPr lang="en-US" sz="1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  <a:tr h="225624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solidFill>
                            <a:srgbClr val="C00000"/>
                          </a:solidFill>
                        </a:rPr>
                        <a:t>Loans</a:t>
                      </a:r>
                      <a:r>
                        <a:rPr lang="en-US" sz="1000" baseline="0" dirty="0" smtClean="0">
                          <a:solidFill>
                            <a:srgbClr val="C00000"/>
                          </a:solidFill>
                        </a:rPr>
                        <a:t> from other sources</a:t>
                      </a:r>
                      <a:endParaRPr lang="en-US" sz="1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solidFill>
                            <a:srgbClr val="C00000"/>
                          </a:solidFill>
                        </a:rPr>
                        <a:t>30%</a:t>
                      </a:r>
                      <a:endParaRPr lang="en-US" sz="1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solidFill>
                            <a:srgbClr val="C00000"/>
                          </a:solidFill>
                        </a:rPr>
                        <a:t>23%</a:t>
                      </a:r>
                      <a:endParaRPr lang="en-US" sz="1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1" y="1890340"/>
            <a:ext cx="1623563" cy="107405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4191000" y="2133600"/>
            <a:ext cx="324057" cy="2941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5781" y="1905000"/>
            <a:ext cx="1448096" cy="105938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38600" y="1524000"/>
            <a:ext cx="46311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400" u="sng" dirty="0" smtClean="0">
                <a:solidFill>
                  <a:srgbClr val="FF0000"/>
                </a:solidFill>
              </a:rPr>
              <a:t>…</a:t>
            </a:r>
            <a:r>
              <a:rPr lang="en-US" sz="1400" u="sng" dirty="0" smtClean="0">
                <a:solidFill>
                  <a:srgbClr val="FF0000"/>
                </a:solidFill>
              </a:rPr>
              <a:t>but</a:t>
            </a:r>
            <a:r>
              <a:rPr lang="en-US" sz="1400" u="sng" dirty="0" smtClean="0">
                <a:solidFill>
                  <a:srgbClr val="FF0000"/>
                </a:solidFill>
              </a:rPr>
              <a:t> survey  results cannot be deemed</a:t>
            </a:r>
            <a:r>
              <a:rPr lang="en-US" sz="1400" u="sng" dirty="0" smtClean="0">
                <a:solidFill>
                  <a:srgbClr val="FF0000"/>
                </a:solidFill>
              </a:rPr>
              <a:t> conclusive</a:t>
            </a:r>
            <a:endParaRPr lang="en-US" sz="1400" u="sng" dirty="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1000" y="5791200"/>
            <a:ext cx="1388924" cy="609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905000" y="1524000"/>
            <a:ext cx="15737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400" u="sng" dirty="0" smtClean="0"/>
              <a:t>Directional view</a:t>
            </a:r>
            <a:endParaRPr lang="en-US" sz="1400" u="sng" dirty="0"/>
          </a:p>
        </p:txBody>
      </p:sp>
    </p:spTree>
    <p:extLst>
      <p:ext uri="{BB962C8B-B14F-4D97-AF65-F5344CB8AC3E}">
        <p14:creationId xmlns:p14="http://schemas.microsoft.com/office/powerpoint/2010/main" val="1029530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685800" y="5181600"/>
            <a:ext cx="7924800" cy="114300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0"/>
            <a:ext cx="7024744" cy="609600"/>
          </a:xfrm>
        </p:spPr>
        <p:txBody>
          <a:bodyPr anchor="t">
            <a:normAutofit fontScale="90000"/>
          </a:bodyPr>
          <a:lstStyle/>
          <a:p>
            <a:r>
              <a:rPr lang="en-US" sz="2000" b="1" dirty="0" smtClean="0">
                <a:solidFill>
                  <a:srgbClr val="000000"/>
                </a:solidFill>
              </a:rPr>
              <a:t>Incorrect Quantitative inferences made </a:t>
            </a:r>
            <a:r>
              <a:rPr lang="en-US" sz="2000" b="1" dirty="0" smtClean="0">
                <a:solidFill>
                  <a:srgbClr val="000000"/>
                </a:solidFill>
              </a:rPr>
              <a:t>with</a:t>
            </a:r>
            <a:r>
              <a:rPr lang="en-US" sz="2000" b="1" dirty="0" smtClean="0">
                <a:solidFill>
                  <a:srgbClr val="000000"/>
                </a:solidFill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</a:rPr>
              <a:t>survey results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838200"/>
            <a:ext cx="7924800" cy="5257800"/>
          </a:xfrm>
        </p:spPr>
        <p:txBody>
          <a:bodyPr>
            <a:normAutofit fontScale="92500" lnSpcReduction="10000"/>
          </a:bodyPr>
          <a:lstStyle/>
          <a:p>
            <a:endParaRPr lang="en-US" sz="1600" b="1" dirty="0">
              <a:solidFill>
                <a:srgbClr val="FF0000"/>
              </a:solidFill>
            </a:endParaRPr>
          </a:p>
          <a:p>
            <a:r>
              <a:rPr lang="en-US" sz="1600" b="1" dirty="0" smtClean="0">
                <a:solidFill>
                  <a:schemeClr val="tx1"/>
                </a:solidFill>
              </a:rPr>
              <a:t>Survey/article </a:t>
            </a:r>
            <a:r>
              <a:rPr lang="en-US" sz="1600" b="1" dirty="0">
                <a:solidFill>
                  <a:schemeClr val="tx1"/>
                </a:solidFill>
              </a:rPr>
              <a:t>makes strong quantitative conclusions without collecting and </a:t>
            </a:r>
            <a:r>
              <a:rPr lang="en-US" sz="1600" b="1" dirty="0">
                <a:solidFill>
                  <a:srgbClr val="FF0000"/>
                </a:solidFill>
              </a:rPr>
              <a:t>weighting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smtClean="0">
                <a:solidFill>
                  <a:schemeClr val="tx1"/>
                </a:solidFill>
              </a:rPr>
              <a:t>other </a:t>
            </a:r>
            <a:r>
              <a:rPr lang="en-US" sz="1600" b="1" dirty="0" smtClean="0">
                <a:solidFill>
                  <a:srgbClr val="FF0000"/>
                </a:solidFill>
              </a:rPr>
              <a:t>quantitative</a:t>
            </a:r>
            <a:r>
              <a:rPr lang="en-US" sz="1600" b="1" dirty="0" smtClean="0">
                <a:solidFill>
                  <a:schemeClr val="tx1"/>
                </a:solidFill>
              </a:rPr>
              <a:t> factors </a:t>
            </a:r>
            <a:r>
              <a:rPr lang="en-US" sz="1600" b="1" dirty="0" smtClean="0">
                <a:solidFill>
                  <a:srgbClr val="FF0000"/>
                </a:solidFill>
              </a:rPr>
              <a:t>such as:</a:t>
            </a:r>
            <a:endParaRPr lang="en-US" sz="1400" b="1" dirty="0">
              <a:solidFill>
                <a:srgbClr val="FF0000"/>
              </a:solidFill>
            </a:endParaRPr>
          </a:p>
          <a:p>
            <a:pPr lvl="1"/>
            <a:endParaRPr lang="en-US" sz="1400" b="1" dirty="0">
              <a:solidFill>
                <a:srgbClr val="C00000"/>
              </a:solidFill>
            </a:endParaRPr>
          </a:p>
          <a:p>
            <a:endParaRPr lang="en-US" sz="1600" b="1" dirty="0" smtClean="0">
              <a:solidFill>
                <a:srgbClr val="C00000"/>
              </a:solidFill>
            </a:endParaRPr>
          </a:p>
          <a:p>
            <a:endParaRPr lang="en-US" sz="1600" b="1" dirty="0" smtClean="0">
              <a:solidFill>
                <a:srgbClr val="C00000"/>
              </a:solidFill>
            </a:endParaRPr>
          </a:p>
          <a:p>
            <a:endParaRPr lang="en-US" sz="1600" b="1" dirty="0" smtClean="0">
              <a:solidFill>
                <a:srgbClr val="C00000"/>
              </a:solidFill>
            </a:endParaRPr>
          </a:p>
          <a:p>
            <a:endParaRPr lang="en-US" sz="1600" b="1" dirty="0">
              <a:solidFill>
                <a:srgbClr val="C00000"/>
              </a:solidFill>
            </a:endParaRPr>
          </a:p>
          <a:p>
            <a:endParaRPr lang="en-US" sz="1600" b="1" dirty="0" smtClean="0">
              <a:solidFill>
                <a:srgbClr val="C00000"/>
              </a:solidFill>
            </a:endParaRPr>
          </a:p>
          <a:p>
            <a:pPr lvl="1"/>
            <a:endParaRPr lang="en-US" sz="1400" b="1" dirty="0" smtClean="0">
              <a:solidFill>
                <a:srgbClr val="C00000"/>
              </a:solidFill>
            </a:endParaRPr>
          </a:p>
          <a:p>
            <a:pPr lvl="1"/>
            <a:endParaRPr lang="en-US" sz="1400" b="1" dirty="0">
              <a:solidFill>
                <a:srgbClr val="C00000"/>
              </a:solidFill>
            </a:endParaRPr>
          </a:p>
          <a:p>
            <a:pPr lvl="1"/>
            <a:endParaRPr lang="en-US" sz="1400" b="1" dirty="0" smtClean="0">
              <a:solidFill>
                <a:srgbClr val="C00000"/>
              </a:solidFill>
            </a:endParaRPr>
          </a:p>
          <a:p>
            <a:pPr marL="68580" indent="0">
              <a:buNone/>
            </a:pPr>
            <a:endParaRPr lang="en-US" sz="1600" b="1" dirty="0">
              <a:solidFill>
                <a:srgbClr val="C00000"/>
              </a:solidFill>
            </a:endParaRPr>
          </a:p>
          <a:p>
            <a:pPr marL="68580" indent="0">
              <a:buNone/>
            </a:pPr>
            <a:endParaRPr lang="en-US" sz="1600" b="1" dirty="0" smtClean="0">
              <a:solidFill>
                <a:srgbClr val="C00000"/>
              </a:solidFill>
            </a:endParaRPr>
          </a:p>
          <a:p>
            <a:pPr marL="68580" indent="0">
              <a:buNone/>
            </a:pPr>
            <a:endParaRPr lang="en-US" sz="1600" b="1" dirty="0">
              <a:solidFill>
                <a:srgbClr val="C00000"/>
              </a:solidFill>
            </a:endParaRPr>
          </a:p>
          <a:p>
            <a:pPr marL="68580" indent="0">
              <a:buNone/>
            </a:pPr>
            <a:endParaRPr lang="en-US" sz="1600" b="1" dirty="0" smtClean="0">
              <a:solidFill>
                <a:srgbClr val="C00000"/>
              </a:solidFill>
            </a:endParaRPr>
          </a:p>
          <a:p>
            <a:pPr marL="68580" indent="0">
              <a:buNone/>
            </a:pPr>
            <a:endParaRPr lang="en-US" sz="1600" b="1" dirty="0">
              <a:solidFill>
                <a:srgbClr val="C00000"/>
              </a:solidFill>
            </a:endParaRPr>
          </a:p>
          <a:p>
            <a:pPr marL="68580" indent="0">
              <a:buNone/>
            </a:pPr>
            <a:endParaRPr lang="en-US" sz="1600" b="1" dirty="0">
              <a:solidFill>
                <a:srgbClr val="C00000"/>
              </a:solidFill>
            </a:endParaRPr>
          </a:p>
          <a:p>
            <a:pPr marL="68580" indent="0">
              <a:buNone/>
            </a:pPr>
            <a:endParaRPr lang="en-US" sz="1600" b="1" dirty="0" smtClean="0">
              <a:solidFill>
                <a:srgbClr val="C00000"/>
              </a:solidFill>
            </a:endParaRPr>
          </a:p>
          <a:p>
            <a:pPr marL="68580" indent="0" algn="ctr">
              <a:buNone/>
            </a:pPr>
            <a:r>
              <a:rPr lang="en-US" sz="1600" b="1" dirty="0">
                <a:solidFill>
                  <a:schemeClr val="bg1"/>
                </a:solidFill>
              </a:rPr>
              <a:t>H</a:t>
            </a:r>
            <a:r>
              <a:rPr lang="en-US" sz="1600" b="1" dirty="0" smtClean="0">
                <a:solidFill>
                  <a:schemeClr val="bg1"/>
                </a:solidFill>
              </a:rPr>
              <a:t>igh </a:t>
            </a:r>
            <a:r>
              <a:rPr lang="en-US" sz="1600" b="1" dirty="0">
                <a:solidFill>
                  <a:schemeClr val="bg1"/>
                </a:solidFill>
              </a:rPr>
              <a:t>level qualitative and interpretive social survey </a:t>
            </a:r>
            <a:r>
              <a:rPr lang="en-US" sz="1600" b="1" dirty="0" smtClean="0">
                <a:solidFill>
                  <a:schemeClr val="bg1"/>
                </a:solidFill>
              </a:rPr>
              <a:t>used to </a:t>
            </a:r>
            <a:r>
              <a:rPr lang="en-US" sz="1600" b="1" dirty="0">
                <a:solidFill>
                  <a:schemeClr val="bg1"/>
                </a:solidFill>
              </a:rPr>
              <a:t>faultily conclude on a quantitative attribute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514600"/>
            <a:ext cx="2793999" cy="17961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2590800"/>
            <a:ext cx="2686050" cy="1524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600" y="2590800"/>
            <a:ext cx="2148844" cy="15487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2000" y="1936755"/>
            <a:ext cx="2424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Debt level </a:t>
            </a:r>
            <a:r>
              <a:rPr lang="en-US" sz="1400" dirty="0" smtClean="0"/>
              <a:t>not </a:t>
            </a:r>
            <a:r>
              <a:rPr lang="en-US" sz="1400" dirty="0" smtClean="0"/>
              <a:t>normalized</a:t>
            </a:r>
          </a:p>
          <a:p>
            <a:r>
              <a:rPr lang="en-US" sz="1400" dirty="0" smtClean="0"/>
              <a:t>For Income levels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3276600" y="1905000"/>
            <a:ext cx="2669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Credit only issued to wealthy</a:t>
            </a:r>
          </a:p>
          <a:p>
            <a:r>
              <a:rPr lang="en-US" sz="1400" dirty="0" smtClean="0"/>
              <a:t>In developing nations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371034" y="1905000"/>
            <a:ext cx="2283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Democratic economies more loan friendly</a:t>
            </a:r>
            <a:endParaRPr lang="en-US" sz="1400" dirty="0"/>
          </a:p>
        </p:txBody>
      </p:sp>
      <p:sp>
        <p:nvSpPr>
          <p:cNvPr id="13" name="Triangle 12"/>
          <p:cNvSpPr/>
          <p:nvPr/>
        </p:nvSpPr>
        <p:spPr>
          <a:xfrm rot="10800000">
            <a:off x="838200" y="4572000"/>
            <a:ext cx="7086600" cy="228600"/>
          </a:xfrm>
          <a:prstGeom prst="triangl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048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8001000" cy="457200"/>
          </a:xfrm>
        </p:spPr>
        <p:txBody>
          <a:bodyPr>
            <a:normAutofit fontScale="90000"/>
          </a:bodyPr>
          <a:lstStyle/>
          <a:p>
            <a:r>
              <a:rPr lang="en-US" sz="2000" b="1" dirty="0" smtClean="0">
                <a:solidFill>
                  <a:schemeClr val="tx1"/>
                </a:solidFill>
              </a:rPr>
              <a:t>Reframing this Survey Question and its design and Implementation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765829"/>
          </a:xfrm>
        </p:spPr>
        <p:txBody>
          <a:bodyPr>
            <a:normAutofit fontScale="77500" lnSpcReduction="20000"/>
          </a:bodyPr>
          <a:lstStyle/>
          <a:p>
            <a:pPr marL="68580" indent="0">
              <a:buNone/>
            </a:pPr>
            <a:r>
              <a:rPr lang="en-US" sz="1800" b="1" i="1" u="sng" dirty="0" smtClean="0">
                <a:solidFill>
                  <a:srgbClr val="002060"/>
                </a:solidFill>
                <a:cs typeface="Comic Sans MS"/>
              </a:rPr>
              <a:t>Qualitative:</a:t>
            </a:r>
            <a:r>
              <a:rPr lang="en-US" sz="1800" b="1" i="1" dirty="0" smtClean="0">
                <a:solidFill>
                  <a:srgbClr val="C00000"/>
                </a:solidFill>
                <a:cs typeface="Comic Sans MS"/>
              </a:rPr>
              <a:t> </a:t>
            </a:r>
            <a:r>
              <a:rPr lang="en-US" sz="1800" b="1" i="1" dirty="0" smtClean="0">
                <a:solidFill>
                  <a:srgbClr val="000000"/>
                </a:solidFill>
                <a:cs typeface="Comic Sans MS"/>
              </a:rPr>
              <a:t>How do</a:t>
            </a:r>
            <a:r>
              <a:rPr lang="en-US" sz="1800" i="1" dirty="0">
                <a:solidFill>
                  <a:srgbClr val="000000"/>
                </a:solidFill>
                <a:cs typeface="Comic Sans MS"/>
              </a:rPr>
              <a:t> A</a:t>
            </a: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mericans differ in credit card usage behavior compared to </a:t>
            </a:r>
            <a:r>
              <a:rPr lang="en-US" sz="1800" i="1" dirty="0">
                <a:solidFill>
                  <a:srgbClr val="000000"/>
                </a:solidFill>
                <a:cs typeface="Comic Sans MS"/>
              </a:rPr>
              <a:t>p</a:t>
            </a: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eople </a:t>
            </a:r>
            <a:r>
              <a:rPr lang="en-US" sz="1800" i="1" dirty="0">
                <a:solidFill>
                  <a:srgbClr val="000000"/>
                </a:solidFill>
                <a:cs typeface="Comic Sans MS"/>
              </a:rPr>
              <a:t>i</a:t>
            </a: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n </a:t>
            </a:r>
            <a:r>
              <a:rPr lang="en-US" sz="1800" i="1" dirty="0">
                <a:solidFill>
                  <a:srgbClr val="000000"/>
                </a:solidFill>
                <a:cs typeface="Comic Sans MS"/>
              </a:rPr>
              <a:t>Other </a:t>
            </a:r>
            <a:r>
              <a:rPr lang="en-US" sz="1800" b="1" i="1" dirty="0" smtClean="0">
                <a:solidFill>
                  <a:srgbClr val="000000"/>
                </a:solidFill>
                <a:cs typeface="Comic Sans MS"/>
              </a:rPr>
              <a:t>Democratic </a:t>
            </a: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Countries of similar income levels and credit </a:t>
            </a: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access?</a:t>
            </a:r>
            <a:endParaRPr lang="en-US" sz="1800" i="1" dirty="0" smtClean="0">
              <a:solidFill>
                <a:srgbClr val="000000"/>
              </a:solidFill>
              <a:cs typeface="Comic Sans MS"/>
            </a:endParaRPr>
          </a:p>
          <a:p>
            <a:pPr marL="68580" indent="0">
              <a:buNone/>
            </a:pPr>
            <a:endParaRPr lang="en-US" sz="1800" i="1" dirty="0" smtClean="0">
              <a:cs typeface="Comic Sans MS"/>
            </a:endParaRPr>
          </a:p>
          <a:p>
            <a:pPr marL="68580" indent="0">
              <a:buNone/>
            </a:pPr>
            <a:r>
              <a:rPr lang="en-US" sz="1800" b="1" i="1" u="sng" dirty="0" smtClean="0">
                <a:solidFill>
                  <a:srgbClr val="002060"/>
                </a:solidFill>
                <a:cs typeface="Comic Sans MS"/>
              </a:rPr>
              <a:t>Quantitative – Alternate hypothesis:</a:t>
            </a:r>
            <a:r>
              <a:rPr lang="en-US" sz="1800" i="1" dirty="0" smtClean="0">
                <a:cs typeface="Comic Sans MS"/>
              </a:rPr>
              <a:t> </a:t>
            </a:r>
            <a:r>
              <a:rPr lang="en-US" sz="1800" i="1" dirty="0" smtClean="0">
                <a:solidFill>
                  <a:srgbClr val="FF0000"/>
                </a:solidFill>
                <a:cs typeface="Comic Sans MS"/>
              </a:rPr>
              <a:t>Why is there</a:t>
            </a:r>
            <a:r>
              <a:rPr lang="en-US" sz="1800" i="1" dirty="0" smtClean="0">
                <a:solidFill>
                  <a:srgbClr val="FF0000"/>
                </a:solidFill>
                <a:cs typeface="Comic Sans MS"/>
              </a:rPr>
              <a:t> </a:t>
            </a:r>
            <a:r>
              <a:rPr lang="en-US" sz="1800" i="1" dirty="0">
                <a:solidFill>
                  <a:srgbClr val="000000"/>
                </a:solidFill>
                <a:cs typeface="Comic Sans MS"/>
              </a:rPr>
              <a:t>a</a:t>
            </a: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 </a:t>
            </a: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significant observed difference in volume of credit card usage and average credit card debt per household between Americans and people of other democratic nations accounting for income levels, and socio-economic </a:t>
            </a: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status</a:t>
            </a:r>
            <a:r>
              <a:rPr lang="en-US" sz="1800" i="1" dirty="0" smtClean="0">
                <a:solidFill>
                  <a:srgbClr val="FF0000"/>
                </a:solidFill>
                <a:cs typeface="Comic Sans MS"/>
              </a:rPr>
              <a:t>?</a:t>
            </a:r>
            <a:endParaRPr lang="en-US" sz="1800" i="1" dirty="0" smtClean="0">
              <a:solidFill>
                <a:srgbClr val="FF0000"/>
              </a:solidFill>
              <a:cs typeface="Comic Sans MS"/>
            </a:endParaRPr>
          </a:p>
          <a:p>
            <a:pPr marL="68580" indent="0">
              <a:buNone/>
            </a:pPr>
            <a:endParaRPr lang="en-US" sz="1800" i="1" dirty="0" smtClean="0">
              <a:solidFill>
                <a:srgbClr val="C00000"/>
              </a:solidFill>
              <a:cs typeface="Comic Sans MS"/>
            </a:endParaRPr>
          </a:p>
          <a:p>
            <a:pPr marL="68580" indent="0">
              <a:buNone/>
            </a:pPr>
            <a:endParaRPr lang="en-US" sz="1800" i="1" dirty="0">
              <a:solidFill>
                <a:srgbClr val="C00000"/>
              </a:solidFill>
              <a:cs typeface="Comic Sans MS"/>
            </a:endParaRPr>
          </a:p>
          <a:p>
            <a:pPr marL="68580" indent="0">
              <a:buNone/>
            </a:pPr>
            <a:r>
              <a:rPr lang="en-US" sz="1800" b="1" i="1" u="sng" dirty="0" smtClean="0">
                <a:solidFill>
                  <a:srgbClr val="002060"/>
                </a:solidFill>
                <a:cs typeface="Comic Sans MS"/>
              </a:rPr>
              <a:t>Mixed </a:t>
            </a:r>
            <a:r>
              <a:rPr lang="en-US" sz="1800" b="1" i="1" u="sng" dirty="0" smtClean="0">
                <a:solidFill>
                  <a:srgbClr val="002060"/>
                </a:solidFill>
                <a:cs typeface="Comic Sans MS"/>
              </a:rPr>
              <a:t>Method </a:t>
            </a:r>
            <a:r>
              <a:rPr lang="en-US" sz="1800" b="1" i="1" u="sng" dirty="0" smtClean="0">
                <a:solidFill>
                  <a:srgbClr val="FF0000"/>
                </a:solidFill>
                <a:cs typeface="Comic Sans MS"/>
              </a:rPr>
              <a:t>of Survey Implementation</a:t>
            </a:r>
            <a:r>
              <a:rPr lang="en-US" sz="1800" b="1" i="1" u="sng" dirty="0" smtClean="0">
                <a:solidFill>
                  <a:srgbClr val="002060"/>
                </a:solidFill>
                <a:cs typeface="Comic Sans MS"/>
              </a:rPr>
              <a:t>:</a:t>
            </a:r>
            <a:endParaRPr lang="en-US" sz="1800" i="1" dirty="0" smtClean="0">
              <a:solidFill>
                <a:srgbClr val="C00000"/>
              </a:solidFill>
              <a:cs typeface="Comic Sans MS"/>
            </a:endParaRPr>
          </a:p>
          <a:p>
            <a:pPr marL="68580" indent="0">
              <a:buNone/>
            </a:pPr>
            <a:r>
              <a:rPr lang="en-US" sz="1800" dirty="0" smtClean="0">
                <a:solidFill>
                  <a:schemeClr val="tx1"/>
                </a:solidFill>
                <a:cs typeface="Comic Sans MS"/>
              </a:rPr>
              <a:t>Conduct Qualitative survey of households across developing and developed nations including America </a:t>
            </a:r>
          </a:p>
          <a:p>
            <a:pPr marL="411480" indent="-342900">
              <a:buFont typeface="+mj-lt"/>
              <a:buAutoNum type="arabicPeriod"/>
            </a:pPr>
            <a:r>
              <a:rPr lang="en-US" sz="1800" dirty="0" smtClean="0">
                <a:solidFill>
                  <a:schemeClr val="tx1"/>
                </a:solidFill>
                <a:cs typeface="Comic Sans MS"/>
              </a:rPr>
              <a:t>Stratified sampling to capture various income tiers and socio-economic status(Wealthy, Middle Income, Poor, Below Poverty Line)</a:t>
            </a:r>
          </a:p>
          <a:p>
            <a:pPr marL="411480" indent="-342900">
              <a:buFont typeface="+mj-lt"/>
              <a:buAutoNum type="arabicPeriod"/>
            </a:pPr>
            <a:r>
              <a:rPr lang="en-US" sz="1800" dirty="0" smtClean="0">
                <a:solidFill>
                  <a:schemeClr val="tx1"/>
                </a:solidFill>
                <a:cs typeface="Comic Sans MS"/>
              </a:rPr>
              <a:t>Normalize for access to other credit channels – Employer loans, loans from friends</a:t>
            </a:r>
          </a:p>
          <a:p>
            <a:pPr marL="411480" indent="-342900">
              <a:buFont typeface="+mj-lt"/>
              <a:buAutoNum type="arabicPeriod"/>
            </a:pPr>
            <a:r>
              <a:rPr lang="en-US" sz="1800" dirty="0" smtClean="0">
                <a:solidFill>
                  <a:schemeClr val="tx1"/>
                </a:solidFill>
                <a:cs typeface="Comic Sans MS"/>
              </a:rPr>
              <a:t>Include qualitative questions to assess when people spend more than means, Examples of  essential and non-essential purchases, comfort level towards debt</a:t>
            </a:r>
          </a:p>
          <a:p>
            <a:pPr marL="68580" indent="0">
              <a:buNone/>
            </a:pPr>
            <a:endParaRPr lang="en-US" sz="1800" i="1" dirty="0">
              <a:solidFill>
                <a:srgbClr val="C00000"/>
              </a:solidFill>
              <a:cs typeface="Comic Sans MS"/>
            </a:endParaRPr>
          </a:p>
          <a:p>
            <a:pPr marL="68580" indent="0">
              <a:buNone/>
            </a:pP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How does the survey of households across various democratic countries  spanning income tiers and socio-economic group help explain  quantitative differences in credit card usage volumes and associate debt </a:t>
            </a:r>
            <a:r>
              <a:rPr lang="en-US" sz="1800" i="1" dirty="0" smtClean="0">
                <a:solidFill>
                  <a:srgbClr val="000000"/>
                </a:solidFill>
                <a:cs typeface="Comic Sans MS"/>
              </a:rPr>
              <a:t>levels? – </a:t>
            </a:r>
            <a:r>
              <a:rPr lang="en-US" sz="1800" b="1" i="1" dirty="0" smtClean="0">
                <a:solidFill>
                  <a:srgbClr val="FF0000"/>
                </a:solidFill>
                <a:cs typeface="Comic Sans MS"/>
              </a:rPr>
              <a:t>[Shankar] Not quite sure how this statement fits. I think we have already concluded the reformation above! BTW, we are asked to feed off ONE research question</a:t>
            </a:r>
            <a:r>
              <a:rPr lang="en-US" sz="1800" i="1" dirty="0" smtClean="0">
                <a:solidFill>
                  <a:srgbClr val="C00000"/>
                </a:solidFill>
                <a:cs typeface="Comic Sans MS"/>
              </a:rPr>
              <a:t>.</a:t>
            </a:r>
            <a:endParaRPr lang="en-US" sz="1800" i="1" dirty="0" smtClean="0">
              <a:solidFill>
                <a:srgbClr val="C00000"/>
              </a:solidFill>
              <a:cs typeface="Comic Sans MS"/>
            </a:endParaRPr>
          </a:p>
          <a:p>
            <a:pPr marL="68580" indent="0">
              <a:buNone/>
            </a:pPr>
            <a:endParaRPr lang="en-US" sz="1800" i="1" dirty="0">
              <a:solidFill>
                <a:srgbClr val="C00000"/>
              </a:solidFill>
              <a:latin typeface="Comic Sans MS"/>
              <a:cs typeface="Comic Sans MS"/>
            </a:endParaRPr>
          </a:p>
          <a:p>
            <a:pPr marL="68580" indent="0">
              <a:buNone/>
            </a:pPr>
            <a:endParaRPr lang="en-US" sz="1800" i="1" dirty="0" smtClean="0">
              <a:solidFill>
                <a:srgbClr val="C00000"/>
              </a:solidFill>
              <a:latin typeface="Comic Sans MS"/>
              <a:cs typeface="Comic Sans MS"/>
            </a:endParaRPr>
          </a:p>
          <a:p>
            <a:pPr marL="525780" indent="-457200">
              <a:buFont typeface="+mj-lt"/>
              <a:buAutoNum type="arabicPeriod"/>
            </a:pPr>
            <a:endParaRPr lang="en-US" sz="1400" b="1" dirty="0" smtClean="0">
              <a:solidFill>
                <a:srgbClr val="FF0000"/>
              </a:solidFill>
            </a:endParaRPr>
          </a:p>
          <a:p>
            <a:pPr marL="525780" indent="-457200">
              <a:buFont typeface="+mj-lt"/>
              <a:buAutoNum type="arabicPeriod"/>
            </a:pPr>
            <a:endParaRPr lang="en-US" sz="1400" b="1" dirty="0" smtClean="0">
              <a:solidFill>
                <a:srgbClr val="FF0000"/>
              </a:solidFill>
            </a:endParaRPr>
          </a:p>
          <a:p>
            <a:pPr marL="822960" lvl="1" indent="-457200">
              <a:buFont typeface="+mj-lt"/>
              <a:buAutoNum type="arabicPeriod"/>
            </a:pPr>
            <a:endParaRPr lang="en-US" sz="1200" b="1" dirty="0" smtClean="0">
              <a:solidFill>
                <a:srgbClr val="FF0000"/>
              </a:solidFill>
            </a:endParaRPr>
          </a:p>
          <a:p>
            <a:pPr marL="822960" lvl="1" indent="-457200">
              <a:buFont typeface="+mj-lt"/>
              <a:buAutoNum type="arabicPeriod"/>
            </a:pPr>
            <a:endParaRPr lang="en-US" sz="1200" b="1" dirty="0" smtClean="0">
              <a:solidFill>
                <a:srgbClr val="FF0000"/>
              </a:solidFill>
            </a:endParaRPr>
          </a:p>
          <a:p>
            <a:pPr marL="525780" indent="-457200">
              <a:buFont typeface="+mj-lt"/>
              <a:buAutoNum type="arabicPeriod"/>
            </a:pPr>
            <a:endParaRPr lang="en-US" sz="14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8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305800" cy="648736"/>
          </a:xfrm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Benefits of reframing the question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43000"/>
            <a:ext cx="7058809" cy="3508977"/>
          </a:xfrm>
        </p:spPr>
        <p:txBody>
          <a:bodyPr>
            <a:normAutofit fontScale="85000" lnSpcReduction="10000"/>
          </a:bodyPr>
          <a:lstStyle/>
          <a:p>
            <a:pPr marL="525780" indent="-457200">
              <a:buFont typeface="+mj-lt"/>
              <a:buAutoNum type="arabicPeriod"/>
            </a:pPr>
            <a:r>
              <a:rPr lang="en-US" sz="2000" dirty="0" smtClean="0"/>
              <a:t>Normalizes for confounding factors - Apples to apples comparison</a:t>
            </a:r>
          </a:p>
          <a:p>
            <a:pPr marL="525780" indent="-457200">
              <a:buFont typeface="+mj-lt"/>
              <a:buAutoNum type="arabicPeriod"/>
            </a:pPr>
            <a:endParaRPr lang="en-US" dirty="0"/>
          </a:p>
          <a:p>
            <a:pPr marL="525780" indent="-457200">
              <a:buFont typeface="+mj-lt"/>
              <a:buAutoNum type="arabicPeriod"/>
            </a:pPr>
            <a:r>
              <a:rPr lang="en-US" sz="2000" dirty="0" smtClean="0"/>
              <a:t>Frames the observed difference as an effect and not the cause</a:t>
            </a:r>
          </a:p>
          <a:p>
            <a:pPr marL="708660" lvl="1" indent="-342900">
              <a:buFont typeface="+mj-lt"/>
              <a:buAutoNum type="arabicPeriod"/>
            </a:pPr>
            <a:r>
              <a:rPr lang="en-US" sz="1400" dirty="0" smtClean="0"/>
              <a:t>Survey qualitative themes should point to cause of observed differences</a:t>
            </a:r>
          </a:p>
          <a:p>
            <a:pPr marL="708660" lvl="1" indent="-342900">
              <a:buFont typeface="+mj-lt"/>
              <a:buAutoNum type="arabicPeriod"/>
            </a:pPr>
            <a:endParaRPr lang="en-US" sz="1400" dirty="0"/>
          </a:p>
          <a:p>
            <a:pPr marL="525780" indent="-457200">
              <a:buFont typeface="+mj-lt"/>
              <a:buAutoNum type="arabicPeriod"/>
            </a:pPr>
            <a:r>
              <a:rPr lang="en-US" sz="2000" dirty="0" smtClean="0"/>
              <a:t>Mixed Method framing combines non-measureable human/social/psychological factors with measurable attributes such as usage volumes, debt levels, income tiers etc</a:t>
            </a:r>
            <a:r>
              <a:rPr lang="en-US" sz="2000" dirty="0" smtClean="0"/>
              <a:t>.</a:t>
            </a:r>
          </a:p>
          <a:p>
            <a:pPr marL="525780" indent="-457200">
              <a:buFont typeface="+mj-lt"/>
              <a:buAutoNum type="arabicPeriod"/>
            </a:pPr>
            <a:endParaRPr lang="en-US" sz="2000" dirty="0"/>
          </a:p>
          <a:p>
            <a:pPr marL="525780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FF0000"/>
                </a:solidFill>
              </a:rPr>
              <a:t>Reformed mixed mode design will provide survey results that can withstand review analysis</a:t>
            </a:r>
            <a:endParaRPr lang="en-US" sz="20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636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this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Yes/no question is limited in scope and further analysis</a:t>
            </a:r>
          </a:p>
          <a:p>
            <a:r>
              <a:rPr lang="en-US" dirty="0" smtClean="0"/>
              <a:t>Is based on the assumption that cultural acceptance of debt is the cause and not the result</a:t>
            </a:r>
          </a:p>
          <a:p>
            <a:r>
              <a:rPr lang="en-US" dirty="0" smtClean="0"/>
              <a:t>The subject of the question other countries but the article focuses on America</a:t>
            </a:r>
          </a:p>
        </p:txBody>
      </p:sp>
    </p:spTree>
    <p:extLst>
      <p:ext uri="{BB962C8B-B14F-4D97-AF65-F5344CB8AC3E}">
        <p14:creationId xmlns:p14="http://schemas.microsoft.com/office/powerpoint/2010/main" val="2092962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2096536"/>
          </a:xfrm>
        </p:spPr>
        <p:txBody>
          <a:bodyPr>
            <a:normAutofit/>
          </a:bodyPr>
          <a:lstStyle/>
          <a:p>
            <a:r>
              <a:rPr lang="en-US" dirty="0"/>
              <a:t>Do People In Other Countries Use Credit Cards As Much As Americans?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3581400"/>
            <a:ext cx="6777317" cy="2251229"/>
          </a:xfrm>
        </p:spPr>
        <p:txBody>
          <a:bodyPr/>
          <a:lstStyle/>
          <a:p>
            <a:r>
              <a:rPr lang="en-US" dirty="0" smtClean="0"/>
              <a:t>Article claims American credit card use is result of cultural acceptance of debt</a:t>
            </a:r>
          </a:p>
          <a:p>
            <a:r>
              <a:rPr lang="en-US" dirty="0" smtClean="0"/>
              <a:t>Also asserts that American infrastructure makes it easier to obtain debt than other countries</a:t>
            </a:r>
          </a:p>
          <a:p>
            <a:endParaRPr lang="en-US" dirty="0"/>
          </a:p>
        </p:txBody>
      </p:sp>
      <p:sp>
        <p:nvSpPr>
          <p:cNvPr id="4" name="AutoShape 2" descr="http://cdn.xl.thumbs.canstockphoto.com/canstock10082022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http://cdn.xl.thumbs.canstockphoto.com/canstock10082022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http://cdn.xl.thumbs.canstockphoto.com/canstock10082022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http://cdn.xl.thumbs.canstockphoto.com/canstock10082022.jpg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514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this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Yes/no question is limited in scope and further analysis</a:t>
            </a:r>
          </a:p>
          <a:p>
            <a:r>
              <a:rPr lang="en-US" dirty="0" smtClean="0"/>
              <a:t>Is based on the assumption that cultural acceptance of debt is the cause and not the result</a:t>
            </a:r>
          </a:p>
          <a:p>
            <a:r>
              <a:rPr lang="en-US" dirty="0" smtClean="0"/>
              <a:t>The subject of the question other countries but the article focuses on America</a:t>
            </a:r>
          </a:p>
        </p:txBody>
      </p:sp>
    </p:spTree>
    <p:extLst>
      <p:ext uri="{BB962C8B-B14F-4D97-AF65-F5344CB8AC3E}">
        <p14:creationId xmlns:p14="http://schemas.microsoft.com/office/powerpoint/2010/main" val="30391725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254</TotalTime>
  <Words>465</Words>
  <Application>Microsoft Macintosh PowerPoint</Application>
  <PresentationFormat>On-screen Show (4:3)</PresentationFormat>
  <Paragraphs>116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Austin</vt:lpstr>
      <vt:lpstr> Consumer credit card debt in America compared with that in other countries  Case study of improperly designed and implemented Research</vt:lpstr>
      <vt:lpstr>Do People In Other Countries Use Credit Cards As Much As Americans? – survey introduction</vt:lpstr>
      <vt:lpstr>Shortcomings/Issues with the research question and the analysis framework</vt:lpstr>
      <vt:lpstr>Incorrect Quantitative inferences made with survey results</vt:lpstr>
      <vt:lpstr>Reframing this Survey Question and its design and Implementation</vt:lpstr>
      <vt:lpstr>Benefits of reframing the question</vt:lpstr>
      <vt:lpstr>Problems with this Question</vt:lpstr>
      <vt:lpstr>Do People In Other Countries Use Credit Cards As Much As Americans?</vt:lpstr>
      <vt:lpstr>Problems with this Question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Debt in America</dc:title>
  <dc:creator>HAL 9000</dc:creator>
  <cp:lastModifiedBy>Natarajan Shankar</cp:lastModifiedBy>
  <cp:revision>108</cp:revision>
  <dcterms:created xsi:type="dcterms:W3CDTF">2016-06-13T00:53:00Z</dcterms:created>
  <dcterms:modified xsi:type="dcterms:W3CDTF">2016-06-13T15:33:02Z</dcterms:modified>
</cp:coreProperties>
</file>

<file path=docProps/thumbnail.jpeg>
</file>